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1" r:id="rId13"/>
    <p:sldId id="268" r:id="rId14"/>
    <p:sldId id="269" r:id="rId15"/>
    <p:sldId id="270" r:id="rId16"/>
    <p:sldId id="272" r:id="rId17"/>
    <p:sldId id="273" r:id="rId18"/>
    <p:sldId id="274" r:id="rId1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0" autoAdjust="0"/>
    <p:restoredTop sz="94625" autoAdjust="0"/>
  </p:normalViewPr>
  <p:slideViewPr>
    <p:cSldViewPr>
      <p:cViewPr varScale="1">
        <p:scale>
          <a:sx n="43" d="100"/>
          <a:sy n="43" d="100"/>
        </p:scale>
        <p:origin x="-63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891821" y="5617774"/>
            <a:ext cx="7382935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89952" y="1016990"/>
            <a:ext cx="7179733" cy="48316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0600" y="1009650"/>
            <a:ext cx="7179733" cy="4831643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769521" y="702069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7855433" y="749720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1" y="1794935"/>
            <a:ext cx="5723468" cy="182809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3736622"/>
            <a:ext cx="5712179" cy="1524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70676" y="5357592"/>
            <a:ext cx="1213821" cy="365125"/>
          </a:xfrm>
        </p:spPr>
        <p:txBody>
          <a:bodyPr/>
          <a:lstStyle/>
          <a:p>
            <a:fld id="{B4C71EC6-210F-42DE-9C53-41977AD35B3D}" type="datetimeFigureOut">
              <a:rPr lang="ru-RU" smtClean="0"/>
              <a:t>17.03.2015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74044" y="5357592"/>
            <a:ext cx="5034845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13930" y="5357592"/>
            <a:ext cx="554023" cy="365125"/>
          </a:xfrm>
        </p:spPr>
        <p:txBody>
          <a:bodyPr/>
          <a:lstStyle>
            <a:lvl1pPr algn="ctr">
              <a:defRPr/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rd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17.03.2015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rd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925690"/>
            <a:ext cx="1430867" cy="476391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8221" y="1106312"/>
            <a:ext cx="5178779" cy="440266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17.03.2015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rd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17.03.2015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rd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979" y="2239430"/>
            <a:ext cx="6254044" cy="1362075"/>
          </a:xfrm>
        </p:spPr>
        <p:txBody>
          <a:bodyPr anchor="b"/>
          <a:lstStyle>
            <a:lvl1pPr algn="ctr">
              <a:defRPr sz="4000" b="0" cap="none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6267" y="3725334"/>
            <a:ext cx="6231467" cy="1309511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17.03.2015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rd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17.03.2015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98448" y="2121407"/>
            <a:ext cx="3200400" cy="360273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3440" y="2119313"/>
            <a:ext cx="3200400" cy="360521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rd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7869" y="2122312"/>
            <a:ext cx="2939521" cy="820208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669" y="2122311"/>
            <a:ext cx="2944368" cy="82296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17.03.2015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98448" y="2944368"/>
            <a:ext cx="3227832" cy="277977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5151" y="2944813"/>
            <a:ext cx="3227832" cy="277977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rd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17.03.2015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rd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17.03.2015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rd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Freeform 1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60000">
            <a:off x="4471416" y="603504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1540000">
            <a:off x="749808" y="576072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9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8976" y="2020042"/>
            <a:ext cx="3064827" cy="1503037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60000">
            <a:off x="4854291" y="1150993"/>
            <a:ext cx="3020792" cy="4625489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48125" y="3623748"/>
            <a:ext cx="3048891" cy="2100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1698" y="5885672"/>
            <a:ext cx="1213821" cy="365125"/>
          </a:xfrm>
        </p:spPr>
        <p:txBody>
          <a:bodyPr/>
          <a:lstStyle/>
          <a:p>
            <a:fld id="{B4C71EC6-210F-42DE-9C53-41977AD35B3D}" type="datetimeFigureOut">
              <a:rPr lang="ru-RU" smtClean="0"/>
              <a:t>17.03.2015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54" y="5829261"/>
            <a:ext cx="3522607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57313" y="5896961"/>
            <a:ext cx="554023" cy="365125"/>
          </a:xfrm>
        </p:spPr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rd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Freeform 3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5058" y="575769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60000">
            <a:off x="4464768" y="603920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5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6424" y="2020824"/>
            <a:ext cx="3063240" cy="1499616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60000">
            <a:off x="4898615" y="1207272"/>
            <a:ext cx="2913863" cy="4539412"/>
          </a:xfrm>
          <a:ln w="101600" cap="rnd">
            <a:solidFill>
              <a:srgbClr val="FFFFFF"/>
            </a:solidFill>
          </a:ln>
          <a:effectLst>
            <a:outerShdw blurRad="889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52144" y="3621024"/>
            <a:ext cx="3044952" cy="210312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5936" y="5888737"/>
            <a:ext cx="1213821" cy="365125"/>
          </a:xfrm>
        </p:spPr>
        <p:txBody>
          <a:bodyPr/>
          <a:lstStyle/>
          <a:p>
            <a:fld id="{B4C71EC6-210F-42DE-9C53-41977AD35B3D}" type="datetimeFigureOut">
              <a:rPr lang="ru-RU" smtClean="0"/>
              <a:t>17.03.2015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69" y="5831037"/>
            <a:ext cx="3319043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62089" y="5900026"/>
            <a:ext cx="554023" cy="365125"/>
          </a:xfrm>
        </p:spPr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rd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628650" y="6069330"/>
            <a:ext cx="792099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1520" y="575310"/>
            <a:ext cx="7696200" cy="5715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31520" y="576072"/>
            <a:ext cx="7696200" cy="5715000"/>
          </a:xfrm>
          <a:prstGeom prst="rect">
            <a:avLst/>
          </a:prstGeom>
          <a:blipFill dpi="0" rotWithShape="1">
            <a:blip r:embed="rId13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1435684">
            <a:off x="543741" y="273091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4096196">
            <a:off x="8115079" y="298163"/>
            <a:ext cx="566928" cy="566928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5023" y="817582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2119257"/>
            <a:ext cx="6196405" cy="3603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4588" y="5809152"/>
            <a:ext cx="12138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B4C71EC6-210F-42DE-9C53-41977AD35B3D}" type="datetimeFigureOut">
              <a:rPr lang="ru-RU" smtClean="0"/>
              <a:t>17.03.2015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1" y="5809152"/>
            <a:ext cx="55401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0202" y="5809152"/>
            <a:ext cx="554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ripple dir="rd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photos.ak.fbcdn.net/hphotos-ak-snc4/hs1219.snc4/155184_122050204525870_100001626737956_149174_7939104_n.jpg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hyperlink" Target="http://sphotos.ak.fbcdn.net/hphotos-ak-ash2/hs610.ash2/156262_122053557858868_100001626737956_149253_5879685_n.jp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4.bp.blogspot.com/-9N5BLsnJKRM/TupDJNvPKYI/AAAAAAAAAWo/4wJqKefP7OY/s1600/Trees.png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1.bp.blogspot.com/--f6NcMNedoY/TupDeik8H-I/AAAAAAAAAW4/XaULJnv4Fzg/s1600/%D0%A2%D0%BE%D0%BB%D1%81%D1%82%D1%8F%D1%87%D0%BA%D0%B82.png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4.bp.blogspot.com/-VcbQEDUscLQ/TupFhGuBzvI/AAAAAAAAAXQ/nUDx-7I-tYE/s1600/%D0%94%D0%BE%D0%BC%D0%B8%D0%BA%D0%B8.png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 rotWithShape="1">
          <a:blip r:embed="rId2"/>
          <a:srcRect l="12202" t="18482" r="11797" b="4453"/>
          <a:stretch/>
        </p:blipFill>
        <p:spPr bwMode="auto">
          <a:xfrm>
            <a:off x="971600" y="1412776"/>
            <a:ext cx="7200800" cy="43204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19672" y="148878"/>
            <a:ext cx="5723468" cy="1274025"/>
          </a:xfrm>
        </p:spPr>
        <p:txBody>
          <a:bodyPr>
            <a:normAutofit/>
          </a:bodyPr>
          <a:lstStyle/>
          <a:p>
            <a:r>
              <a:rPr lang="ru-RU" sz="3600" dirty="0"/>
              <a:t>Художественное искусство в оформлении экстерьера.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75656" y="1916832"/>
            <a:ext cx="5712179" cy="1524000"/>
          </a:xfrm>
        </p:spPr>
        <p:txBody>
          <a:bodyPr/>
          <a:lstStyle/>
          <a:p>
            <a:r>
              <a:rPr lang="ru-RU" dirty="0" smtClean="0"/>
              <a:t> </a:t>
            </a:r>
            <a:r>
              <a:rPr lang="ru-RU" dirty="0"/>
              <a:t>Художественно-графическое решение экстерьера.</a:t>
            </a:r>
          </a:p>
        </p:txBody>
      </p:sp>
    </p:spTree>
    <p:extLst>
      <p:ext uri="{BB962C8B-B14F-4D97-AF65-F5344CB8AC3E}">
        <p14:creationId xmlns:p14="http://schemas.microsoft.com/office/powerpoint/2010/main" val="168663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0">
        <p14:ripple dir="rd"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71600" y="620688"/>
            <a:ext cx="7416824" cy="1584176"/>
          </a:xfrm>
        </p:spPr>
        <p:txBody>
          <a:bodyPr/>
          <a:lstStyle/>
          <a:p>
            <a:r>
              <a:rPr lang="ru-RU" dirty="0"/>
              <a:t>Не стоит забывать, что фигура человека только дополняет архитектурный рисунок, поэтому она не должна конкурировать с главным объектом, отвлекать внимание от него.</a:t>
            </a:r>
          </a:p>
          <a:p>
            <a:endParaRPr lang="ru-RU" dirty="0"/>
          </a:p>
        </p:txBody>
      </p:sp>
      <p:pic>
        <p:nvPicPr>
          <p:cNvPr id="4" name="Рисунок 3" descr="Дом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" t="1775"/>
          <a:stretch/>
        </p:blipFill>
        <p:spPr bwMode="auto">
          <a:xfrm>
            <a:off x="145615" y="3429000"/>
            <a:ext cx="4498393" cy="31937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 descr="http://sphotos.ak.fbcdn.net/hphotos-ak-snc4/hs1219.snc4/155184_122050204525870_100001626737956_149174_7939104_n.jpg">
            <a:hlinkClick r:id="rId3"/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348879"/>
            <a:ext cx="4320480" cy="30258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166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10000">
        <p14:conveyor dir="l"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99592" y="620688"/>
            <a:ext cx="7488832" cy="1584176"/>
          </a:xfrm>
        </p:spPr>
        <p:txBody>
          <a:bodyPr/>
          <a:lstStyle/>
          <a:p>
            <a:r>
              <a:rPr lang="ru-RU" dirty="0"/>
              <a:t>Произведение архитектуры нельзя воспринимать отвлеченно от окружающей среды, от местности, где планируется его строительство.</a:t>
            </a:r>
          </a:p>
        </p:txBody>
      </p:sp>
      <p:pic>
        <p:nvPicPr>
          <p:cNvPr id="4" name="Рисунок 3" descr="http://img-fotki.yandex.ru/get/4417/101944618.6/0_6e25e_de4f249_XXL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140968"/>
            <a:ext cx="5472608" cy="34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 descr="http://img-fotki.yandex.ru/get/4523/101944618.6/0_6e25a_31ff26cb_XXL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844824"/>
            <a:ext cx="2943791" cy="4820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792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9000">
        <p14:shred/>
      </p:transition>
    </mc:Choice>
    <mc:Fallback xmlns="">
      <p:transition spd="slow" advClick="0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71600" y="620688"/>
            <a:ext cx="7488832" cy="1584176"/>
          </a:xfrm>
        </p:spPr>
        <p:txBody>
          <a:bodyPr/>
          <a:lstStyle/>
          <a:p>
            <a:r>
              <a:rPr lang="ru-RU" dirty="0"/>
              <a:t>Стоит помнить, что на архитектурном рисунке отдельные строения, имеющие разную форму, уравновешивают графически простыми зелеными поверхностями.</a:t>
            </a:r>
          </a:p>
        </p:txBody>
      </p:sp>
      <p:pic>
        <p:nvPicPr>
          <p:cNvPr id="6" name="Рисунок 5"/>
          <p:cNvPicPr/>
          <p:nvPr/>
        </p:nvPicPr>
        <p:blipFill rotWithShape="1">
          <a:blip r:embed="rId2"/>
          <a:srcRect l="25428" t="18460" r="26496" b="28210"/>
          <a:stretch/>
        </p:blipFill>
        <p:spPr bwMode="auto">
          <a:xfrm>
            <a:off x="137878" y="4273044"/>
            <a:ext cx="3528392" cy="23762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/>
          <p:cNvPicPr/>
          <p:nvPr/>
        </p:nvPicPr>
        <p:blipFill rotWithShape="1">
          <a:blip r:embed="rId3"/>
          <a:srcRect l="22863" t="17777" r="23718" b="26158"/>
          <a:stretch/>
        </p:blipFill>
        <p:spPr bwMode="auto">
          <a:xfrm>
            <a:off x="2975231" y="2132856"/>
            <a:ext cx="3252953" cy="24482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/>
          <p:cNvPicPr/>
          <p:nvPr/>
        </p:nvPicPr>
        <p:blipFill rotWithShape="1">
          <a:blip r:embed="rId4"/>
          <a:srcRect l="24573" t="17777" r="25427" b="26842"/>
          <a:stretch/>
        </p:blipFill>
        <p:spPr bwMode="auto">
          <a:xfrm>
            <a:off x="5652120" y="4221088"/>
            <a:ext cx="3331840" cy="24801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023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10000">
        <p:blinds dir="vert"/>
      </p:transition>
    </mc:Choice>
    <mc:Fallback xmlns="">
      <p:transition spd="slow" advClick="0" advTm="10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99592" y="548680"/>
            <a:ext cx="7488832" cy="1224136"/>
          </a:xfrm>
        </p:spPr>
        <p:txBody>
          <a:bodyPr/>
          <a:lstStyle/>
          <a:p>
            <a:r>
              <a:rPr lang="ru-RU" dirty="0"/>
              <a:t>А там, где здания или сооружения не </a:t>
            </a:r>
            <a:r>
              <a:rPr lang="ru-RU" dirty="0" smtClean="0"/>
              <a:t>выразительны </a:t>
            </a:r>
            <a:r>
              <a:rPr lang="ru-RU" dirty="0"/>
              <a:t>их дополняют вычурными формами озеленения.</a:t>
            </a:r>
          </a:p>
        </p:txBody>
      </p:sp>
      <p:pic>
        <p:nvPicPr>
          <p:cNvPr id="4" name="Рисунок 3" descr="http://img-fotki.yandex.ru/get/4712/101944618.6/0_6e260_cb249fa0_XXL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171" y="3334585"/>
            <a:ext cx="4194349" cy="359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 descr="http://img-fotki.yandex.ru/get/4613/101944618.6/0_6e262_5a4b72db_XXL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667" y="3404941"/>
            <a:ext cx="4050333" cy="3456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/>
          <p:cNvPicPr/>
          <p:nvPr/>
        </p:nvPicPr>
        <p:blipFill rotWithShape="1">
          <a:blip r:embed="rId4"/>
          <a:srcRect l="28205" t="11281" r="32905" b="18979"/>
          <a:stretch/>
        </p:blipFill>
        <p:spPr bwMode="auto">
          <a:xfrm>
            <a:off x="3397478" y="1700808"/>
            <a:ext cx="2311400" cy="43204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3493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8000">
        <p14:doors dir="vert"/>
      </p:transition>
    </mc:Choice>
    <mc:Fallback xmlns="">
      <p:transition spd="slow"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/>
          <p:nvPr/>
        </p:nvPicPr>
        <p:blipFill rotWithShape="1">
          <a:blip r:embed="rId2"/>
          <a:srcRect l="30835" t="17094" r="31692" b="57897"/>
          <a:stretch/>
        </p:blipFill>
        <p:spPr bwMode="auto">
          <a:xfrm>
            <a:off x="4932040" y="4580545"/>
            <a:ext cx="3998615" cy="20792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55576" y="620688"/>
            <a:ext cx="7632848" cy="2664296"/>
          </a:xfrm>
        </p:spPr>
        <p:txBody>
          <a:bodyPr/>
          <a:lstStyle/>
          <a:p>
            <a:r>
              <a:rPr lang="ru-RU" dirty="0"/>
              <a:t>Графическое изображение здания или сооружения, выполненное на плоскости и достаточно точно воспроизводящее его форму и размеры, называется </a:t>
            </a:r>
            <a:r>
              <a:rPr lang="ru-RU" b="1" i="1" dirty="0"/>
              <a:t>архитектурно- строительным чертежом</a:t>
            </a:r>
            <a:r>
              <a:rPr lang="ru-RU" dirty="0"/>
              <a:t>. Отличительное свойство архитектурных чертежей в художественной выразительности, наглядности.</a:t>
            </a:r>
          </a:p>
        </p:txBody>
      </p:sp>
      <p:pic>
        <p:nvPicPr>
          <p:cNvPr id="4" name="Рисунок 3"/>
          <p:cNvPicPr/>
          <p:nvPr/>
        </p:nvPicPr>
        <p:blipFill rotWithShape="1">
          <a:blip r:embed="rId3"/>
          <a:srcRect l="35546" t="17093" r="37259" b="51046"/>
          <a:stretch/>
        </p:blipFill>
        <p:spPr bwMode="auto">
          <a:xfrm>
            <a:off x="3303655" y="3248404"/>
            <a:ext cx="2708505" cy="18878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 descr="http://sphotos.ak.fbcdn.net/hphotos-ak-ash2/hs610.ash2/156262_122053557858868_100001626737956_149253_5879685_n.jpg">
            <a:hlinkClick r:id="rId4"/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1" t="2374" r="10000" b="2671"/>
          <a:stretch/>
        </p:blipFill>
        <p:spPr bwMode="auto">
          <a:xfrm>
            <a:off x="107504" y="4223859"/>
            <a:ext cx="3744416" cy="246404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103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20000">
        <p14:prism/>
      </p:transition>
    </mc:Choice>
    <mc:Fallback xmlns="">
      <p:transition spd="slow"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7585" y="620688"/>
            <a:ext cx="4680520" cy="1728192"/>
          </a:xfrm>
        </p:spPr>
        <p:txBody>
          <a:bodyPr/>
          <a:lstStyle/>
          <a:p>
            <a:r>
              <a:rPr lang="ru-RU" dirty="0"/>
              <a:t>Важными элементами архитектурного чертежа являются антураж и стаффаж.</a:t>
            </a:r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l="29975" t="11965" r="33413" b="23636"/>
          <a:stretch/>
        </p:blipFill>
        <p:spPr bwMode="auto">
          <a:xfrm>
            <a:off x="5508104" y="1124744"/>
            <a:ext cx="3539852" cy="55427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 descr="Дом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23" b="22781"/>
          <a:stretch/>
        </p:blipFill>
        <p:spPr bwMode="auto">
          <a:xfrm>
            <a:off x="385442" y="4508500"/>
            <a:ext cx="5138936" cy="2159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/>
          <p:cNvPicPr/>
          <p:nvPr/>
        </p:nvPicPr>
        <p:blipFill rotWithShape="1">
          <a:blip r:embed="rId4"/>
          <a:srcRect l="28319" t="56066" r="31132" b="17505"/>
          <a:stretch/>
        </p:blipFill>
        <p:spPr bwMode="auto">
          <a:xfrm>
            <a:off x="1043608" y="2492896"/>
            <a:ext cx="4320480" cy="17281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7302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6000">
        <p14:gallery dir="l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99592" y="692696"/>
            <a:ext cx="7416824" cy="3603812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Антураж в переводе с французского означает окружающая среда, обстановка. В архитектуре под антуражем понимают изображение предметов, окружающих объект среды (растительность, рельеф, застройка), позволяющих приблизить проект к натуре. Изображение антуража закономерно для всех архитектурных чертежей — фасадов, планов, разрезов, перспектив, так как полнота информации, которую дает чертеж включает ясный показ композиционного взаимодействия проектируемого объекта с его реальным окружение.</a:t>
            </a:r>
          </a:p>
          <a:p>
            <a:endParaRPr lang="ru-RU" dirty="0"/>
          </a:p>
        </p:txBody>
      </p:sp>
      <p:pic>
        <p:nvPicPr>
          <p:cNvPr id="4" name="Рисунок 3" descr="http://4.bp.blogspot.com/-9N5BLsnJKRM/TupDJNvPKYI/AAAAAAAAAWo/4wJqKefP7OY/s640/Trees.png">
            <a:hlinkClick r:id="rId2"/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288251"/>
            <a:ext cx="6096000" cy="1689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673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Click="0" advTm="35000">
        <p14:switch dir="r"/>
      </p:transition>
    </mc:Choice>
    <mc:Fallback xmlns="">
      <p:transition spd="slow" advClick="0" advTm="3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95264" y="980728"/>
            <a:ext cx="7344816" cy="2016224"/>
          </a:xfrm>
        </p:spPr>
        <p:txBody>
          <a:bodyPr/>
          <a:lstStyle/>
          <a:p>
            <a:r>
              <a:rPr lang="ru-RU" dirty="0"/>
              <a:t>Стаффаж является более узким понятием окружающей среды. Это изображение людей, животных, транспортных средств, которые вводятся как элементы, наглядно определяющие масштаб окружения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4" name="Рисунок 3" descr="http://1.bp.blogspot.com/--f6NcMNedoY/TupDeik8H-I/AAAAAAAAAW4/XaULJnv4Fzg/s640/%25D0%25A2%25D0%25BE%25D0%25BB%25D1%2581%25D1%2582%25D1%258F%25D1%2587%25D0%25BA%25D0%25B82.png">
            <a:hlinkClick r:id="rId2"/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501008"/>
            <a:ext cx="6096000" cy="1689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509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Click="0" advTm="15000">
        <p14:switch dir="r"/>
      </p:transition>
    </mc:Choice>
    <mc:Fallback xmlns="">
      <p:transition spd="slow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ТСЖ Шелестово, административное здание.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35" y="1856967"/>
            <a:ext cx="7704856" cy="440103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Художественно-графический проект экстерьера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49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94" y="1556792"/>
            <a:ext cx="7693282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476672"/>
            <a:ext cx="6965245" cy="1202485"/>
          </a:xfrm>
        </p:spPr>
        <p:txBody>
          <a:bodyPr/>
          <a:lstStyle/>
          <a:p>
            <a:r>
              <a:rPr lang="ru-RU" smtClean="0"/>
              <a:t>Задача </a:t>
            </a:r>
            <a:r>
              <a:rPr lang="ru-RU" dirty="0" smtClean="0"/>
              <a:t>урока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35696" y="1556792"/>
            <a:ext cx="5040560" cy="3603812"/>
          </a:xfrm>
        </p:spPr>
        <p:txBody>
          <a:bodyPr/>
          <a:lstStyle/>
          <a:p>
            <a:r>
              <a:rPr lang="ru-RU" i="1" dirty="0"/>
              <a:t>выполнить эскиз художественно-графического проекта </a:t>
            </a:r>
            <a:r>
              <a:rPr lang="ru-RU" i="1" dirty="0" smtClean="0"/>
              <a:t>экстерьера с показом окружающей среды (антуража)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885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http://2.bp.blogspot.com/-f7_J2xhKeMI/Tuo_v1Mt7zI/AAAAAAAAAWY/uCGYb59LUOs/s640/%25D0%2594%25D0%25BE%25D0%25BC%25D0%25B8%25D0%25BA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39" y="2924944"/>
            <a:ext cx="7560840" cy="336212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55576" y="836712"/>
            <a:ext cx="7704856" cy="2603221"/>
          </a:xfrm>
        </p:spPr>
        <p:txBody>
          <a:bodyPr>
            <a:normAutofit lnSpcReduction="10000"/>
          </a:bodyPr>
          <a:lstStyle/>
          <a:p>
            <a:r>
              <a:rPr lang="ru-RU" dirty="0"/>
              <a:t>Часто на форумах посвященных проектированию, архитектуре </a:t>
            </a:r>
            <a:r>
              <a:rPr lang="ru-RU" dirty="0" smtClean="0"/>
              <a:t>можно </a:t>
            </a:r>
            <a:r>
              <a:rPr lang="ru-RU" dirty="0"/>
              <a:t>встретить "голые" проекты. Голыми  их называют из-за отсутствия окружения вокруг них. В наше "трехмерное" время многие не придают значение окружающей обстановке. И оставляют свои архитектурные сооружения окруженные "пустыней". </a:t>
            </a:r>
          </a:p>
        </p:txBody>
      </p:sp>
    </p:spTree>
    <p:extLst>
      <p:ext uri="{BB962C8B-B14F-4D97-AF65-F5344CB8AC3E}">
        <p14:creationId xmlns:p14="http://schemas.microsoft.com/office/powerpoint/2010/main" val="3372748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0">
        <p14:prism isInverted="1"/>
      </p:transition>
    </mc:Choice>
    <mc:Fallback xmlns="">
      <p:transition spd="slow" advTm="2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47664" y="620688"/>
            <a:ext cx="6196405" cy="3603812"/>
          </a:xfrm>
        </p:spPr>
        <p:txBody>
          <a:bodyPr/>
          <a:lstStyle/>
          <a:p>
            <a:r>
              <a:rPr lang="ru-RU" dirty="0" smtClean="0"/>
              <a:t>Экстерьер</a:t>
            </a:r>
          </a:p>
          <a:p>
            <a:r>
              <a:rPr lang="ru-RU" dirty="0" smtClean="0"/>
              <a:t>Перспектива</a:t>
            </a:r>
          </a:p>
          <a:p>
            <a:r>
              <a:rPr lang="ru-RU" dirty="0" smtClean="0"/>
              <a:t>Линия горизонта</a:t>
            </a:r>
          </a:p>
          <a:p>
            <a:r>
              <a:rPr lang="ru-RU" dirty="0" smtClean="0"/>
              <a:t>Антураж</a:t>
            </a:r>
          </a:p>
          <a:p>
            <a:r>
              <a:rPr lang="ru-RU" dirty="0" smtClean="0"/>
              <a:t>Стилизация</a:t>
            </a:r>
          </a:p>
          <a:p>
            <a:r>
              <a:rPr lang="ru-RU" dirty="0" smtClean="0"/>
              <a:t>Линия</a:t>
            </a:r>
          </a:p>
          <a:p>
            <a:r>
              <a:rPr lang="ru-RU" dirty="0" smtClean="0"/>
              <a:t>Композиция</a:t>
            </a:r>
          </a:p>
          <a:p>
            <a:r>
              <a:rPr lang="ru-RU" dirty="0" smtClean="0"/>
              <a:t>Стилевое единство в композиции</a:t>
            </a:r>
            <a:endParaRPr lang="ru-RU" dirty="0"/>
          </a:p>
        </p:txBody>
      </p:sp>
      <p:pic>
        <p:nvPicPr>
          <p:cNvPr id="4" name="Рисунок 3" descr="http://4.bp.blogspot.com/-VcbQEDUscLQ/TupFhGuBzvI/AAAAAAAAAXQ/nUDx-7I-tYE/s640/%25D0%2594%25D0%25BE%25D0%25BC%25D0%25B8%25D0%25BA%25D0%25B8.png">
            <a:hlinkClick r:id="rId2"/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365104"/>
            <a:ext cx="7632848" cy="1872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531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19572" y="620688"/>
            <a:ext cx="7704856" cy="1872208"/>
          </a:xfrm>
        </p:spPr>
        <p:txBody>
          <a:bodyPr>
            <a:normAutofit/>
          </a:bodyPr>
          <a:lstStyle/>
          <a:p>
            <a:r>
              <a:rPr lang="ru-RU" dirty="0"/>
              <a:t>Архитектурный проект проходит многие стадии развития от эскизирования до рабочих чертежей. Каждой из этих стадий соответствует определенный способ графического изображения.</a:t>
            </a:r>
          </a:p>
        </p:txBody>
      </p:sp>
      <p:pic>
        <p:nvPicPr>
          <p:cNvPr id="5" name="Рисунок 4" descr="http://isicad.ru/uploads/img/2088_dream-house-4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" t="6168" r="1707" b="5195"/>
          <a:stretch/>
        </p:blipFill>
        <p:spPr bwMode="auto">
          <a:xfrm>
            <a:off x="179512" y="2996952"/>
            <a:ext cx="4392488" cy="358059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Рисунок 3" descr="http://isicad.ru/uploads/img/2087_dream-house-3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1" t="18806" r="1819" b="4776"/>
          <a:stretch/>
        </p:blipFill>
        <p:spPr bwMode="auto">
          <a:xfrm>
            <a:off x="4427984" y="2276872"/>
            <a:ext cx="4499992" cy="273630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636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Click="0" advTm="8000">
        <p14:switch dir="r"/>
      </p:transition>
    </mc:Choice>
    <mc:Fallback xmlns="">
      <p:transition spd="slow"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71600" y="620688"/>
            <a:ext cx="7416824" cy="1008112"/>
          </a:xfrm>
        </p:spPr>
        <p:txBody>
          <a:bodyPr/>
          <a:lstStyle/>
          <a:p>
            <a:r>
              <a:rPr lang="ru-RU" dirty="0"/>
              <a:t>Как правило, графика архитектурного рисунка дополняет замысел архитектора.</a:t>
            </a:r>
          </a:p>
        </p:txBody>
      </p:sp>
      <p:pic>
        <p:nvPicPr>
          <p:cNvPr id="4" name="Рисунок 3" descr="http://img-fotki.yandex.ru/get/4417/101944618.6/0_6e266_73a8f379_XXL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3645023"/>
            <a:ext cx="4104456" cy="2927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 descr="http://img-fotki.yandex.ru/get/5816/101944618.6/0_6e264_bb6b741d_XXL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484784"/>
            <a:ext cx="3960440" cy="2940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 descr="http://img-fotki.yandex.ru/get/4613/101944618.6/0_6e25b_3002e706_XL.jp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4" t="4244" r="2778" b="10568"/>
          <a:stretch/>
        </p:blipFill>
        <p:spPr bwMode="auto">
          <a:xfrm>
            <a:off x="5128908" y="3281251"/>
            <a:ext cx="3749101" cy="257643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6518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8000">
        <p14:vortex dir="r"/>
      </p:transition>
    </mc:Choice>
    <mc:Fallback xmlns="">
      <p:transition spd="slow"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7584" y="627601"/>
            <a:ext cx="7560840" cy="2016224"/>
          </a:xfrm>
        </p:spPr>
        <p:txBody>
          <a:bodyPr>
            <a:normAutofit fontScale="92500"/>
          </a:bodyPr>
          <a:lstStyle/>
          <a:p>
            <a:r>
              <a:rPr lang="ru-RU" dirty="0"/>
              <a:t>Обычно проект дополняют изображением озеленения, человеческими фигурами, транспортными </a:t>
            </a:r>
            <a:r>
              <a:rPr lang="ru-RU" dirty="0" smtClean="0"/>
              <a:t>средствами - </a:t>
            </a:r>
            <a:r>
              <a:rPr lang="ru-RU" dirty="0"/>
              <a:t>эти вспомогательные элементы размещают так, чтобы они дополняли и уравновешивали общую композицию.</a:t>
            </a:r>
          </a:p>
        </p:txBody>
      </p:sp>
      <p:pic>
        <p:nvPicPr>
          <p:cNvPr id="4" name="Рисунок 3" descr="http://img-fotki.yandex.ru/get/4523/101944618.6/0_6e25c_329cd06b_XXL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4"/>
          <a:stretch/>
        </p:blipFill>
        <p:spPr bwMode="auto">
          <a:xfrm>
            <a:off x="167786" y="3212976"/>
            <a:ext cx="4548229" cy="34298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 descr="http://img-fotki.yandex.ru/get/5816/101944618.6/0_6e25f_dd2ff133_L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636912"/>
            <a:ext cx="4464496" cy="32403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782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15000">
        <p14:vortex dir="r"/>
      </p:transition>
    </mc:Choice>
    <mc:Fallback xmlns="">
      <p:transition spd="slow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99592" y="578809"/>
            <a:ext cx="7632848" cy="2356196"/>
          </a:xfrm>
        </p:spPr>
        <p:txBody>
          <a:bodyPr>
            <a:normAutofit/>
          </a:bodyPr>
          <a:lstStyle/>
          <a:p>
            <a:r>
              <a:rPr lang="ru-RU" dirty="0"/>
              <a:t>Одним из основных измерителей архитектурного пространства является человек. Пропорции его тела служат определенным модулем, существенно влияющим на размер произведения архитектуры, его элементы и вообще на все предметы.</a:t>
            </a:r>
          </a:p>
        </p:txBody>
      </p:sp>
      <p:pic>
        <p:nvPicPr>
          <p:cNvPr id="5" name="Рисунок 4" descr="http://img-fotki.yandex.ru/get/4711/101944618.6/0_6e263_cb50a369_XXL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73" y="3717032"/>
            <a:ext cx="4509443" cy="297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 descr="http://img-fotki.yandex.ru/get/4613/101944618.6/0_6e265_533b4529_XXL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930" y="2708920"/>
            <a:ext cx="4590223" cy="2880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918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15000">
        <p14:vortex dir="r"/>
      </p:transition>
    </mc:Choice>
    <mc:Fallback xmlns="">
      <p:transition spd="slow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99592" y="620688"/>
            <a:ext cx="7416824" cy="1584176"/>
          </a:xfrm>
        </p:spPr>
        <p:txBody>
          <a:bodyPr/>
          <a:lstStyle/>
          <a:p>
            <a:r>
              <a:rPr lang="ru-RU" dirty="0"/>
              <a:t>Архитектурный рисунок часто дополняют изображением человеческой фигуры, которая оживляет его и, главным образом, определяет масштаб и дополняет композицию рисунка.</a:t>
            </a:r>
          </a:p>
        </p:txBody>
      </p:sp>
      <p:pic>
        <p:nvPicPr>
          <p:cNvPr id="4" name="Рисунок 3" descr="http://architekturizm.ru/img/mPageBG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420887"/>
            <a:ext cx="5940425" cy="38423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441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>
        <p14:ferris dir="l"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нопка">
  <a:themeElements>
    <a:clrScheme name="Кнопка">
      <a:dk1>
        <a:sysClr val="windowText" lastClr="535353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Кнопка">
      <a:majorFont>
        <a:latin typeface="Constantia"/>
        <a:ea typeface=""/>
        <a:cs typeface=""/>
        <a:font script="Jpan" typeface="HGS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Arial"/>
        <a:font script="Cyrl" typeface="Arial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нопка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>
            <a:tint val="93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satMod val="140000"/>
                <a:lumMod val="50000"/>
              </a:schemeClr>
              <a:schemeClr val="phClr">
                <a:tint val="95000"/>
                <a:satMod val="180000"/>
                <a:lumMod val="16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  <a:shade val="90000"/>
                <a:satMod val="120000"/>
                <a:lumMod val="54000"/>
              </a:schemeClr>
              <a:schemeClr val="phClr">
                <a:tint val="80000"/>
                <a:satMod val="160000"/>
                <a:lumMod val="14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Pushpin</Template>
  <TotalTime>575</TotalTime>
  <Words>415</Words>
  <Application>Microsoft Office PowerPoint</Application>
  <PresentationFormat>Экран (4:3)</PresentationFormat>
  <Paragraphs>27</Paragraphs>
  <Slides>18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19" baseType="lpstr">
      <vt:lpstr>Кнопка</vt:lpstr>
      <vt:lpstr>Художественное искусство в оформлении экстерьера.</vt:lpstr>
      <vt:lpstr>Задача урока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Художественно-графический проект экстерьера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Художественное искусство в оформлении экстерьера.</dc:title>
  <dc:creator>Хозяин</dc:creator>
  <cp:lastModifiedBy>Администратор</cp:lastModifiedBy>
  <cp:revision>42</cp:revision>
  <dcterms:created xsi:type="dcterms:W3CDTF">2012-04-08T15:51:48Z</dcterms:created>
  <dcterms:modified xsi:type="dcterms:W3CDTF">2015-03-17T12:17:56Z</dcterms:modified>
</cp:coreProperties>
</file>